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
<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06d74c874d6.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206d146ec980.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206d756efcfa.png"/>
<Relationship Id="rId3" Type="http://schemas.openxmlformats.org/officeDocument/2006/relationships/hyperlink" Target="NA" TargetMode="External"/>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206d49a2bd51.png"/>
<Relationship Id="rId3" Type="http://schemas.openxmlformats.org/officeDocument/2006/relationships/hyperlink" Target="NA" TargetMode="Externa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206d5b3b369b.png"/>
<Relationship Id="rId3" Type="http://schemas.openxmlformats.org/officeDocument/2006/relationships/hyperlink" Target="NA" TargetMode="Externa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206dc7e28e8.png"/>
<Relationship Id="rId3" Type="http://schemas.openxmlformats.org/officeDocument/2006/relationships/hyperlink" Target="NA" TargetMode="External"/>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06d2eaf9dc0.png"/>
<Relationship Id="rId3" Type="http://schemas.openxmlformats.org/officeDocument/2006/relationships/image" Target="../media/file1206db9dc032.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06d21b51893.png"/>
<Relationship Id="rId3" Type="http://schemas.openxmlformats.org/officeDocument/2006/relationships/image" Target="../media/file1206d78606c2e.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06d25e7dc0.png"/>
<Relationship Id="rId3" Type="http://schemas.openxmlformats.org/officeDocument/2006/relationships/image" Target="../media/file1206d991c977.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06d4241a889.png"/>
<Relationship Id="rId3" Type="http://schemas.openxmlformats.org/officeDocument/2006/relationships/image" Target="../media/file1206d649fdc5a.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06d3b3bcc52.png"/>
<Relationship Id="rId3" Type="http://schemas.openxmlformats.org/officeDocument/2006/relationships/image" Target="../media/file1206d52e339df.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06d43ec89fc.png"/>
<Relationship Id="rId3" Type="http://schemas.openxmlformats.org/officeDocument/2006/relationships/image" Target="../media/file1206d5e57223a.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06d2a883e39.png"/>
<Relationship Id="rId3" Type="http://schemas.openxmlformats.org/officeDocument/2006/relationships/image" Target="../media/file1206d56ad25ff.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06d199b4ce.png"/>
<Relationship Id="rId3" Type="http://schemas.openxmlformats.org/officeDocument/2006/relationships/image" Target="../media/file1206d122d4134.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06d4f1b9396.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06d1b76856d.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06d231c531.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06d11891517.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06d3ec7a1ff.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06d245c8c8c.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06d380f4dfa.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34004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p:nvSpPr>
          <p:cNvPr id="3" name="Date Placeholder 2"/>
          <p:cNvSpPr>
            <a:spLocks noGrp="1"/>
          </p:cNvSpPr>
          <p:nvPr>
            <p:ph type="dt" sz="half" idx="10"/>
          </p:nvPr>
        </p:nvSpPr>
        <p:spPr>
          <a:xfrm>
            <a:off x="7732090" y="6340045"/>
            <a:ext cx="2743200" cy="365125"/>
          </a:xfrm>
        </p:spPr>
        <p:txBody>
          <a:bodyPr/>
          <a:lstStyle/>
          <a:p>
            <a:r>
              <a:rPr/>
              <a:t>Pack date: 12 October 2022</a:t>
            </a:r>
          </a:p>
        </p:txBody>
      </p:sp>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9"/>
          <p:cNvSpPr>
            <a:spLocks noGrp="1"/>
          </p:cNvSpPr>
          <p:nvPr>
            <p:ph type="body" sz="quarter" idx="23"/>
          </p:nvPr>
        </p:nvSpPr>
        <p:spPr>
          <a:xfrm>
            <a:off x="10702753" y="6350031"/>
            <a:ext cx="1236663" cy="365125"/>
          </a:xfrm>
        </p:spPr>
        <p:txBody>
          <a:bodyPr/>
          <a:lstStyle/>
          <a:p>
            <a:r>
              <a:rPr/>
              <a:t>Slide 11</a:t>
            </a:r>
          </a:p>
        </p:txBody>
      </p:sp>
      <p:sp>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06 October</a:t>
            </a:r>
          </a:p>
        </p:txBody>
      </p:sp>
      <p:sp>
        <p:nvSpPr>
          <p:cNvPr id="7" name="Text Placeholder 12"/>
          <p:cNvSpPr>
            <a:spLocks noGrp="1"/>
          </p:cNvSpPr>
          <p:nvPr>
            <p:ph type="body" sz="quarter" idx="20"/>
          </p:nvPr>
        </p:nvSpPr>
        <p:spPr>
          <a:xfrm>
            <a:off x="103188" y="4458958"/>
            <a:ext cx="3319462" cy="360363"/>
          </a:xfrm>
        </p:spPr>
        <p:txBody>
          <a:bodyPr/>
          <a:lstStyle/>
          <a:p>
            <a:r>
              <a:rPr/>
              <a:t>What is a decile?</a:t>
            </a:r>
          </a:p>
        </p:txBody>
      </p:sp>
      <p:sp>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Name</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Cumulative cases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Cumulative rate per 100,000 residents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Local Authority Rank (out of 149) where 1 = Highest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Decile of cumulative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West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298,481</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34,401.7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106th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England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20,027,667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35,415.8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South East region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3,253,317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35,295.9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p:nvSpPr>
          <p:cNvPr id="3" name="Date Placeholder 2"/>
          <p:cNvSpPr>
            <a:spLocks noGrp="1"/>
          </p:cNvSpPr>
          <p:nvPr>
            <p:ph type="dt" sz="half" idx="10"/>
          </p:nvPr>
        </p:nvSpPr>
        <p:spPr>
          <a:xfrm>
            <a:off x="7732090" y="6340045"/>
            <a:ext cx="2743200" cy="365125"/>
          </a:xfrm>
        </p:spPr>
        <p:txBody>
          <a:bodyPr/>
          <a:lstStyle/>
          <a:p>
            <a:r>
              <a:rPr/>
              <a:t>Pack date: 12 October 2022</a:t>
            </a:r>
          </a:p>
        </p:txBody>
      </p:sp>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9"/>
          <p:cNvSpPr>
            <a:spLocks noGrp="1"/>
          </p:cNvSpPr>
          <p:nvPr>
            <p:ph type="body" sz="quarter" idx="23"/>
          </p:nvPr>
        </p:nvSpPr>
        <p:spPr>
          <a:xfrm>
            <a:off x="10702753" y="6350031"/>
            <a:ext cx="1236663" cy="365125"/>
          </a:xfrm>
        </p:spPr>
        <p:txBody>
          <a:bodyPr/>
          <a:lstStyle/>
          <a:p>
            <a:r>
              <a:rPr/>
              <a:t>Slide 12</a:t>
            </a:r>
          </a:p>
        </p:txBody>
      </p:sp>
      <p:sp>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06 October</a:t>
            </a:r>
          </a:p>
        </p:txBody>
      </p:sp>
      <p:sp>
        <p:nvSpPr>
          <p:cNvPr id="7" name="Text Placeholder 12"/>
          <p:cNvSpPr>
            <a:spLocks noGrp="1"/>
          </p:cNvSpPr>
          <p:nvPr>
            <p:ph type="body" sz="quarter" idx="20"/>
          </p:nvPr>
        </p:nvSpPr>
        <p:spPr>
          <a:xfrm>
            <a:off x="103188" y="4458958"/>
            <a:ext cx="3319462" cy="360363"/>
          </a:xfrm>
        </p:spPr>
        <p:txBody>
          <a:bodyPr/>
          <a:lstStyle/>
          <a:p>
            <a:r>
              <a:rPr/>
              <a:t>What is a decile?</a:t>
            </a:r>
          </a:p>
        </p:txBody>
      </p:sp>
      <p:sp>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Name</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Rolling 7-day new cases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Rolling 7-day case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Local Authority Rank (out of 149) where 1 = Highest Rolling 7-day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Decile of rolling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West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936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107.9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29th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England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50,317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89.0</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South East region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9,115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98.9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p:nvSpPr>
          <p:cNvPr id="3" name="Date Placeholder 2"/>
          <p:cNvSpPr>
            <a:spLocks noGrp="1"/>
          </p:cNvSpPr>
          <p:nvPr>
            <p:ph type="dt" sz="half" idx="10"/>
          </p:nvPr>
        </p:nvSpPr>
        <p:spPr>
          <a:xfrm>
            <a:off x="7732090" y="6340045"/>
            <a:ext cx="2743200" cy="365125"/>
          </a:xfrm>
        </p:spPr>
        <p:txBody>
          <a:bodyPr/>
          <a:lstStyle/>
          <a:p>
            <a:r>
              <a:rPr/>
              <a:t>Pack date: 12 October 2022</a:t>
            </a:r>
          </a:p>
        </p:txBody>
      </p:sp>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9"/>
          <p:cNvSpPr>
            <a:spLocks noGrp="1"/>
          </p:cNvSpPr>
          <p:nvPr>
            <p:ph type="body" sz="quarter" idx="23"/>
          </p:nvPr>
        </p:nvSpPr>
        <p:spPr>
          <a:xfrm>
            <a:off x="10702753" y="6350031"/>
            <a:ext cx="1236663" cy="365125"/>
          </a:xfrm>
        </p:spPr>
        <p:txBody>
          <a:bodyPr/>
          <a:lstStyle/>
          <a:p>
            <a:r>
              <a:rPr/>
              <a:t>Slide 13</a:t>
            </a:r>
          </a:p>
        </p:txBody>
      </p:sp>
      <p:sp>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06 October</a:t>
            </a:r>
          </a:p>
        </p:txBody>
      </p:sp>
      <p:sp>
        <p:nvSpPr>
          <p:cNvPr id="7" name="Text Placeholder 12"/>
          <p:cNvSpPr>
            <a:spLocks noGrp="1"/>
          </p:cNvSpPr>
          <p:nvPr>
            <p:ph type="body" sz="quarter" idx="20"/>
          </p:nvPr>
        </p:nvSpPr>
        <p:spPr>
          <a:xfrm>
            <a:off x="103188" y="4458958"/>
            <a:ext cx="3319462" cy="360363"/>
          </a:xfrm>
        </p:spPr>
        <p:txBody>
          <a:bodyPr/>
          <a:lstStyle/>
          <a:p>
            <a:r>
              <a:rPr/>
              <a:t>What is a decile?</a:t>
            </a:r>
          </a:p>
        </p:txBody>
      </p:sp>
      <p:sp>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Name</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Cumulative cases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Cumulative rate per 100,000 residents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Local Authority Rank (out of 315) where 1 = Highest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Decile of cumulative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Adur</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21,114</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32,894.5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254th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Arun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53,179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33,005.2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251st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Chichester</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38,727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31,872.0</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270th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Crawley</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43,431</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38,614.3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22nd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 of authorities</a:t>
                      </a:r>
                      <a:br>
                        <a:rPr cap="none" sz="1100" i="0" b="0" u="none">
                          <a:solidFill>
                            <a:srgbClr val="000000">
                              <a:alpha val="100000"/>
                            </a:srgbClr>
                          </a:solidFill>
                          <a:latin typeface="Calibri"/>
                          <a:cs typeface="Calibri"/>
                          <a:ea typeface="Calibri"/>
                          <a:sym typeface="Calibri"/>
                        </a:rPr>
                      </a:br>
                      <a:r>
                        <a:rPr cap="none" sz="1100" i="0" b="0" u="none">
                          <a:solidFill>
                            <a:srgbClr val="000000">
                              <a:alpha val="100000"/>
                            </a:srgbClr>
                          </a:solidFill>
                          <a:latin typeface="Calibri"/>
                          <a:cs typeface="Calibri"/>
                          <a:ea typeface="Calibri"/>
                          <a:sym typeface="Calibri"/>
                        </a:rPr>
                        <a:t>with highest rate</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Horsham</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48,772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33,526.3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235th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Mid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55,213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36,290.4</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106th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4</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Worthing</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38,045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34,359.3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207th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West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298,481</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34,401.7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South East region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3,253,317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35,295.9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England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20,027,667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35,415.8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p:nvSpPr>
          <p:cNvPr id="3" name="Date Placeholder 2"/>
          <p:cNvSpPr>
            <a:spLocks noGrp="1"/>
          </p:cNvSpPr>
          <p:nvPr>
            <p:ph type="dt" sz="half" idx="10"/>
          </p:nvPr>
        </p:nvSpPr>
        <p:spPr>
          <a:xfrm>
            <a:off x="7732090" y="6340045"/>
            <a:ext cx="2743200" cy="365125"/>
          </a:xfrm>
        </p:spPr>
        <p:txBody>
          <a:bodyPr/>
          <a:lstStyle/>
          <a:p>
            <a:r>
              <a:rPr/>
              <a:t>Pack date: 12 October 2022</a:t>
            </a:r>
          </a:p>
        </p:txBody>
      </p:sp>
      <p:sp>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p:nvSpPr>
          <p:cNvPr id="5" name="Text Placeholder 19"/>
          <p:cNvSpPr>
            <a:spLocks noGrp="1"/>
          </p:cNvSpPr>
          <p:nvPr>
            <p:ph type="body" sz="quarter" idx="23"/>
          </p:nvPr>
        </p:nvSpPr>
        <p:spPr>
          <a:xfrm>
            <a:off x="10702753" y="6350031"/>
            <a:ext cx="1236663" cy="365125"/>
          </a:xfrm>
        </p:spPr>
        <p:txBody>
          <a:bodyPr/>
          <a:lstStyle/>
          <a:p>
            <a:r>
              <a:rPr/>
              <a:t>Slide 14</a:t>
            </a:r>
          </a:p>
        </p:txBody>
      </p:sp>
      <p:sp>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06 October</a:t>
            </a:r>
          </a:p>
        </p:txBody>
      </p:sp>
      <p:sp>
        <p:nvSpPr>
          <p:cNvPr id="7" name="Text Placeholder 12"/>
          <p:cNvSpPr>
            <a:spLocks noGrp="1"/>
          </p:cNvSpPr>
          <p:nvPr>
            <p:ph type="body" sz="quarter" idx="20"/>
          </p:nvPr>
        </p:nvSpPr>
        <p:spPr>
          <a:xfrm>
            <a:off x="103188" y="4458958"/>
            <a:ext cx="3319462" cy="360363"/>
          </a:xfrm>
        </p:spPr>
        <p:txBody>
          <a:bodyPr/>
          <a:lstStyle/>
          <a:p>
            <a:r>
              <a:rPr/>
              <a:t>What is a decile?</a:t>
            </a:r>
          </a:p>
        </p:txBody>
      </p:sp>
      <p:sp>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01 October</a:t>
            </a:r>
          </a:p>
        </p:txBody>
      </p:sp>
      <p:graphicFrame>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Name</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Rolling 7-day new cases</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Rolling 7-day case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Local Authority Rank (out of 315) where 1 = Highest Rolling 7-day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000" i="0" b="1" u="none">
                          <a:solidFill>
                            <a:srgbClr val="000000">
                              <a:alpha val="100000"/>
                            </a:srgbClr>
                          </a:solidFill>
                          <a:latin typeface="Helvetica"/>
                          <a:cs typeface="Helvetica"/>
                          <a:ea typeface="Helvetica"/>
                          <a:sym typeface="Helvetica"/>
                        </a:rPr>
                        <a:t>Decile of rolling rate per 100,000</a:t>
                      </a:r>
                    </a:p>
                  </a:txBody>
                  <a:tcPr anchor="t" marB="63500" marT="63500" marR="0" marL="0">
                    <a:lnL algn="ctr" cmpd="sng" cap="flat" w="0">
                      <a:noFill/>
                      <a:prstDash val="solid"/>
                    </a:lnL>
                    <a:lnR algn="ctr" cmpd="sng" cap="flat" w="0">
                      <a:noFill/>
                      <a:prstDash val="solid"/>
                    </a:lnR>
                    <a:lnT algn="ctr" cmpd="sng" cap="flat" w="6350">
                      <a:solidFill>
                        <a:srgbClr val="000000">
                          <a:alpha val="100000"/>
                        </a:srgbClr>
                      </a:solidFill>
                      <a:prstDash val="solid"/>
                    </a:lnT>
                    <a:lnB algn="ctr" cmpd="sng" cap="flat" w="6350">
                      <a:solidFill>
                        <a:srgbClr val="000000">
                          <a:alpha val="100000"/>
                        </a:srgbClr>
                      </a:solid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Adur</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62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96.6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157th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Arun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234</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145.2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 of authorities</a:t>
                      </a:r>
                      <a:br>
                        <a:rPr cap="none" sz="1100" i="0" b="0" u="none">
                          <a:solidFill>
                            <a:srgbClr val="000000">
                              <a:alpha val="100000"/>
                            </a:srgbClr>
                          </a:solidFill>
                          <a:latin typeface="Calibri"/>
                          <a:cs typeface="Calibri"/>
                          <a:ea typeface="Calibri"/>
                          <a:sym typeface="Calibri"/>
                        </a:rPr>
                      </a:br>
                      <a:r>
                        <a:rPr cap="none" sz="1100" i="0" b="0" u="none">
                          <a:solidFill>
                            <a:srgbClr val="000000">
                              <a:alpha val="100000"/>
                            </a:srgbClr>
                          </a:solidFill>
                          <a:latin typeface="Calibri"/>
                          <a:cs typeface="Calibri"/>
                          <a:ea typeface="Calibri"/>
                          <a:sym typeface="Calibri"/>
                        </a:rPr>
                        <a:t>with highest rate</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Chichester</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138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113.6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77th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Crawley</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78</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69.3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254th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Horsham</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122</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83.9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206th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Mid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177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116.3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68th</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Worthing</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125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112.9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82nd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Decile 3</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West Sussex</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936</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107.9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England</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50,317</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89.0</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0">
                      <a:noFill/>
                      <a:prstDash val="solid"/>
                    </a:lnB>
                    <a:solidFill>
                      <a:srgbClr val="FFFFFF">
                        <a:alpha val="0"/>
                      </a:srgbClr>
                    </a:solidFill>
                  </a:tcPr>
                </a:tc>
              </a:tr>
              <a:tr h="182880">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South East region</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9,115</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98.9</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c>
                  <a:txBody>
                    <a:bodyPr/>
                    <a:lstStyle/>
                    <a:p>
                      <a:pPr algn="l" marL="63500" marR="63500">
                        <a:lnSpc>
                          <a:spcPct val="100000"/>
                        </a:lnSpc>
                        <a:spcBef>
                          <a:spcPts val="500"/>
                        </a:spcBef>
                        <a:spcAft>
                          <a:spcPts val="500"/>
                        </a:spcAft>
                        <a:buNone/>
                      </a:pPr>
                      <a:r>
                        <a:rPr cap="none" sz="1100" i="0" b="0" u="none">
                          <a:solidFill>
                            <a:srgbClr val="000000">
                              <a:alpha val="100000"/>
                            </a:srgbClr>
                          </a:solidFill>
                          <a:latin typeface="Calibri"/>
                          <a:cs typeface="Calibri"/>
                          <a:ea typeface="Calibri"/>
                          <a:sym typeface="Calibri"/>
                        </a:rPr>
                        <a:t>-</a:t>
                      </a:r>
                    </a:p>
                  </a:txBody>
                  <a:tcPr anchor="t" marB="63500" marT="63500" marR="0" marL="0">
                    <a:lnL algn="ctr" cmpd="sng" cap="flat" w="0">
                      <a:noFill/>
                      <a:prstDash val="solid"/>
                    </a:lnL>
                    <a:lnR algn="ctr" cmpd="sng" cap="flat" w="0">
                      <a:noFill/>
                      <a:prstDash val="solid"/>
                    </a:lnR>
                    <a:lnT algn="ctr" cmpd="sng" cap="flat" w="0">
                      <a:noFill/>
                      <a:prstDash val="solid"/>
                    </a:lnT>
                    <a:lnB algn="ctr" cmpd="sng" cap="flat" w="6350">
                      <a:solidFill>
                        <a:srgbClr val="000000">
                          <a:alpha val="100000"/>
                        </a:srgbClr>
                      </a:solidFill>
                      <a:prstDash val="solid"/>
                    </a:lnB>
                    <a:solidFill>
                      <a:srgbClr val="FFFFFF">
                        <a:alpha val="0"/>
                      </a:srgbClr>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sp>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p:nvSpPr>
          <p:cNvPr id="5" name="Text Placeholder 13"/>
          <p:cNvSpPr>
            <a:spLocks noGrp="1"/>
          </p:cNvSpPr>
          <p:nvPr>
            <p:ph type="body" sz="quarter" idx="14"/>
          </p:nvPr>
        </p:nvSpPr>
        <p:spPr>
          <a:xfrm>
            <a:off x="260350" y="5486400"/>
            <a:ext cx="2759941" cy="419100"/>
          </a:xfrm>
        </p:spPr>
        <p:txBody>
          <a:bodyPr/>
          <a:lstStyle/>
          <a:p>
            <a:r>
              <a:rPr/>
              <a:t>Contact</a:t>
            </a:r>
          </a:p>
        </p:txBody>
      </p:sp>
      <p:sp>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10252364" y="585081"/>
            <a:ext cx="1629151" cy="700684"/>
          </a:xfrm>
        </p:spPr>
        <p:txBody>
          <a:bodyPr/>
          <a:lstStyle/>
          <a:p>
            <a:r>
              <a:rPr/>
              <a:t>Pack date: 12 October 2022</a:t>
            </a:r>
          </a:p>
        </p:txBody>
      </p:sp>
      <p:pic>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p:cNvSpPr>
            <a:spLocks noGrp="1"/>
          </p:cNvSpPr>
          <p:nvPr>
            <p:ph type="dt" sz="half" idx="10"/>
          </p:nvPr>
        </p:nvSpPr>
        <p:spPr>
          <a:xfrm>
            <a:off x="7732090" y="6173785"/>
            <a:ext cx="2743200" cy="365125"/>
          </a:xfrm>
        </p:spPr>
        <p:txBody>
          <a:bodyPr/>
          <a:lstStyle/>
          <a:p>
            <a:r>
              <a:rPr/>
              <a:t>Pack date: 12 October 2022</a:t>
            </a:r>
          </a:p>
        </p:txBody>
      </p:sp>
      <p:pic>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2022-10-12T15:30:35Z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